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3" r:id="rId3"/>
    <p:sldId id="264" r:id="rId4"/>
    <p:sldId id="259" r:id="rId5"/>
    <p:sldId id="258" r:id="rId6"/>
    <p:sldId id="261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142EE-ADEE-4656-A013-42C2C83A5C8B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27E2C-A855-41C6-88E5-E2853D33F2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07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80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6D3AF9-2CCE-458B-9833-44E2DB3A01E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01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20CBE-8338-428B-B5E0-A1031BF995F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03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57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B116D-73B9-4E3F-9A0A-D072A6C8E55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3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8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34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6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29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4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6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20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13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19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1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1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8436B-33D2-42CB-A723-B8B1DB859F5C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41C9-8414-4097-AC7C-C9178F051A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Saddle_poi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ypes-of-optimization-algorithms-used-in-neural-networks-and-ways-to-optimize-gradient-95ae5d39529f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_functions_for_optimiz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en.wikipedia.org/w/index.php?title=Beale_function&amp;action=edit&amp;redlink=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群組 3"/>
          <p:cNvGrpSpPr>
            <a:grpSpLocks/>
          </p:cNvGrpSpPr>
          <p:nvPr/>
        </p:nvGrpSpPr>
        <p:grpSpPr bwMode="auto">
          <a:xfrm>
            <a:off x="274199" y="2248299"/>
            <a:ext cx="5416550" cy="4338637"/>
            <a:chOff x="2141628" y="1985961"/>
            <a:chExt cx="5417088" cy="4338638"/>
          </a:xfrm>
        </p:grpSpPr>
        <p:pic>
          <p:nvPicPr>
            <p:cNvPr id="87052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793" y="1985961"/>
              <a:ext cx="5260923" cy="433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字方塊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141628" y="3738534"/>
              <a:ext cx="312330" cy="43088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 altLang="zh-TW" dirty="0">
                  <a:noFill/>
                </a:rPr>
                <a:t>L</a:t>
              </a:r>
              <a:endParaRPr lang="zh-TW" altLang="en-US" dirty="0">
                <a:noFill/>
              </a:endParaRPr>
            </a:p>
          </p:txBody>
        </p:sp>
        <p:sp>
          <p:nvSpPr>
            <p:cNvPr id="7" name="文字方塊 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427448" y="5437129"/>
              <a:ext cx="493212" cy="43088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8" name="文字方塊 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09167" y="5396258"/>
              <a:ext cx="501484" cy="43088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</p:grpSp>
      <p:sp>
        <p:nvSpPr>
          <p:cNvPr id="8705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C94808-17FA-48EE-987E-B92C29CDBF6D}" type="slidenum">
              <a:rPr lang="zh-TW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400"/>
          </a:p>
        </p:txBody>
      </p:sp>
      <p:sp>
        <p:nvSpPr>
          <p:cNvPr id="15" name="標題 3"/>
          <p:cNvSpPr>
            <a:spLocks noGrp="1"/>
          </p:cNvSpPr>
          <p:nvPr>
            <p:ph type="title"/>
          </p:nvPr>
        </p:nvSpPr>
        <p:spPr>
          <a:xfrm>
            <a:off x="0" y="29279"/>
            <a:ext cx="9144000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A key issue: the gradient descent and its variants never guarantee a global minimum </a:t>
            </a:r>
            <a:endParaRPr lang="zh-TW" altLang="en-US" sz="4000" dirty="0">
              <a:ea typeface="新細明體" panose="02020500000000000000" pitchFamily="18" charset="-120"/>
            </a:endParaRPr>
          </a:p>
        </p:txBody>
      </p:sp>
      <p:sp>
        <p:nvSpPr>
          <p:cNvPr id="14" name="文字方塊 9">
            <a:extLst>
              <a:ext uri="{FF2B5EF4-FFF2-40B4-BE49-F238E27FC236}">
                <a16:creationId xmlns:a16="http://schemas.microsoft.com/office/drawing/2014/main" id="{3BD9BC88-C32B-4C55-8766-4A897A99A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90" y="4047038"/>
            <a:ext cx="55338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loss</a:t>
            </a:r>
            <a:endParaRPr lang="zh-TW" altLang="en-US" sz="1600" dirty="0">
              <a:ea typeface="新細明體" panose="02020500000000000000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76CA65-B61D-4014-B175-6D7FB5F51735}"/>
              </a:ext>
            </a:extLst>
          </p:cNvPr>
          <p:cNvSpPr txBox="1"/>
          <p:nvPr/>
        </p:nvSpPr>
        <p:spPr>
          <a:xfrm>
            <a:off x="5657216" y="3813785"/>
            <a:ext cx="3134791" cy="523220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TW" sz="2800" dirty="0">
                <a:ea typeface="新細明體" panose="02020500000000000000" pitchFamily="18" charset="-120"/>
              </a:rPr>
              <a:t>different minimum</a:t>
            </a:r>
            <a:endParaRPr lang="zh-TW" altLang="en-US" sz="2800" dirty="0">
              <a:ea typeface="新細明體" panose="02020500000000000000" pitchFamily="18" charset="-120"/>
            </a:endParaRPr>
          </a:p>
        </p:txBody>
      </p:sp>
      <p:sp>
        <p:nvSpPr>
          <p:cNvPr id="17" name="向下箭號 10">
            <a:extLst>
              <a:ext uri="{FF2B5EF4-FFF2-40B4-BE49-F238E27FC236}">
                <a16:creationId xmlns:a16="http://schemas.microsoft.com/office/drawing/2014/main" id="{0A5DFDCF-6F60-444A-8C7E-3A94D3959451}"/>
              </a:ext>
            </a:extLst>
          </p:cNvPr>
          <p:cNvSpPr/>
          <p:nvPr/>
        </p:nvSpPr>
        <p:spPr>
          <a:xfrm>
            <a:off x="6810462" y="3214001"/>
            <a:ext cx="641350" cy="5381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C401ECE-8A9F-4CC6-BE58-6A3BC8A3DC08}"/>
              </a:ext>
            </a:extLst>
          </p:cNvPr>
          <p:cNvSpPr txBox="1"/>
          <p:nvPr/>
        </p:nvSpPr>
        <p:spPr>
          <a:xfrm>
            <a:off x="5322663" y="2472113"/>
            <a:ext cx="3720047" cy="523220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TW" sz="2800" dirty="0">
                <a:ea typeface="新細明體" panose="02020500000000000000" pitchFamily="18" charset="-120"/>
              </a:rPr>
              <a:t>different initial weights</a:t>
            </a:r>
            <a:endParaRPr lang="zh-TW" altLang="en-US" sz="28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50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8588" y="5086353"/>
            <a:ext cx="0" cy="72707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17" y="4770614"/>
            <a:ext cx="633413" cy="63182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4543425" y="4062416"/>
            <a:ext cx="0" cy="176212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8288" y="4051300"/>
            <a:ext cx="0" cy="176212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1750" y="2963863"/>
            <a:ext cx="0" cy="288131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09719" y="5813425"/>
            <a:ext cx="67786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600339" y="1909844"/>
            <a:ext cx="7915275" cy="4208463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89" y="3971928"/>
            <a:ext cx="633413" cy="633413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66" y="5954713"/>
            <a:ext cx="84280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8675" y="1801813"/>
            <a:ext cx="0" cy="43624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01" name="文字方塊 9"/>
          <p:cNvSpPr txBox="1">
            <a:spLocks noChangeArrowheads="1"/>
          </p:cNvSpPr>
          <p:nvPr/>
        </p:nvSpPr>
        <p:spPr bwMode="auto">
          <a:xfrm>
            <a:off x="920750" y="1755803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loss</a:t>
            </a:r>
            <a:endParaRPr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89102" name="文字方塊 16"/>
          <p:cNvSpPr txBox="1">
            <a:spLocks noChangeArrowheads="1"/>
          </p:cNvSpPr>
          <p:nvPr/>
        </p:nvSpPr>
        <p:spPr bwMode="auto">
          <a:xfrm>
            <a:off x="3319463" y="6050138"/>
            <a:ext cx="2546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b="1" dirty="0">
                <a:ea typeface="新細明體" panose="02020500000000000000" pitchFamily="18" charset="-120"/>
              </a:rPr>
              <a:t>w</a:t>
            </a:r>
            <a:r>
              <a:rPr lang="en-US" altLang="zh-TW" sz="2400" dirty="0">
                <a:ea typeface="新細明體" panose="02020500000000000000" pitchFamily="18" charset="-120"/>
              </a:rPr>
              <a:t> space</a:t>
            </a:r>
            <a:endParaRPr lang="zh-TW" altLang="en-US" sz="2400" dirty="0"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757608" y="1861006"/>
            <a:ext cx="4862439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TW" sz="2800" dirty="0">
                <a:solidFill>
                  <a:srgbClr val="FFFFFF"/>
                </a:solidFill>
              </a:rPr>
              <a:t>Very slow at the</a:t>
            </a:r>
            <a:r>
              <a:rPr lang="zh-TW" altLang="en-US" sz="2800" dirty="0">
                <a:solidFill>
                  <a:srgbClr val="FFFFFF"/>
                </a:solidFill>
              </a:rPr>
              <a:t> </a:t>
            </a:r>
            <a:r>
              <a:rPr lang="en-US" altLang="zh-TW" sz="2800" dirty="0">
                <a:solidFill>
                  <a:srgbClr val="FFFFFF"/>
                </a:solidFill>
              </a:rPr>
              <a:t>plateau and  neighborhoods of attractors</a:t>
            </a:r>
            <a:endParaRPr lang="zh-TW" altLang="en-US" sz="2800" dirty="0">
              <a:solidFill>
                <a:srgbClr val="FFFF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51313" y="3596343"/>
            <a:ext cx="36149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TW" sz="2800" dirty="0">
                <a:ea typeface="新細明體" panose="02020500000000000000" pitchFamily="18" charset="-120"/>
              </a:rPr>
              <a:t>Stuck at local minima</a:t>
            </a:r>
            <a:endParaRPr lang="zh-TW" altLang="en-US" sz="2800" dirty="0">
              <a:ea typeface="新細明體" panose="02020500000000000000" pitchFamily="18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009685" y="2647952"/>
            <a:ext cx="633413" cy="633413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2490788" y="3848175"/>
            <a:ext cx="633412" cy="631825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19015"/>
            <a:ext cx="368007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TW" sz="2800" dirty="0">
                <a:ea typeface="新細明體" panose="02020500000000000000" pitchFamily="18" charset="-120"/>
              </a:rPr>
              <a:t>Stuck at saddle points</a:t>
            </a:r>
            <a:endParaRPr lang="zh-TW" altLang="en-US" sz="2800" dirty="0">
              <a:ea typeface="新細明體" panose="02020500000000000000" pitchFamily="18" charset="-120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6550" y="4130850"/>
            <a:ext cx="342900" cy="73183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774" y="3281431"/>
            <a:ext cx="344487" cy="76993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808288" y="2898775"/>
            <a:ext cx="0" cy="8902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1193800" y="5846763"/>
            <a:ext cx="215900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2706688" y="5842003"/>
            <a:ext cx="215900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434152" y="5816603"/>
            <a:ext cx="217487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75400" y="5824539"/>
            <a:ext cx="215900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8912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2EB27D-A1F5-406C-A14D-418843B09339}" type="slidenum">
              <a:rPr lang="zh-TW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zh-TW" altLang="en-US" sz="1400" dirty="0"/>
          </a:p>
        </p:txBody>
      </p:sp>
      <p:sp>
        <p:nvSpPr>
          <p:cNvPr id="44" name="標題 3"/>
          <p:cNvSpPr>
            <a:spLocks noGrp="1"/>
          </p:cNvSpPr>
          <p:nvPr>
            <p:ph type="title"/>
          </p:nvPr>
        </p:nvSpPr>
        <p:spPr>
          <a:xfrm>
            <a:off x="628914" y="37545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Learning Dilemma</a:t>
            </a:r>
            <a:endParaRPr lang="zh-TW" altLang="en-US" sz="4000" dirty="0">
              <a:ea typeface="新細明體" panose="02020500000000000000" pitchFamily="18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7DD54E-21BE-4B1D-8EE4-22C609F0F46D}"/>
              </a:ext>
            </a:extLst>
          </p:cNvPr>
          <p:cNvSpPr txBox="1"/>
          <p:nvPr/>
        </p:nvSpPr>
        <p:spPr>
          <a:xfrm>
            <a:off x="2935838" y="5224603"/>
            <a:ext cx="1008667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L(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algn="ctr"/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zh-TW" altLang="en-US" sz="2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6BEE4A0-4FA6-4FC8-A72B-B90CB401D427}"/>
              </a:ext>
            </a:extLst>
          </p:cNvPr>
          <p:cNvSpPr txBox="1"/>
          <p:nvPr/>
        </p:nvSpPr>
        <p:spPr>
          <a:xfrm>
            <a:off x="4719638" y="5228978"/>
            <a:ext cx="1008667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L(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algn="ctr"/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zh-TW" altLang="en-US" sz="2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B364C23-63B8-428A-8F6A-68F0B474B6CB}"/>
              </a:ext>
            </a:extLst>
          </p:cNvPr>
          <p:cNvSpPr txBox="1"/>
          <p:nvPr/>
        </p:nvSpPr>
        <p:spPr>
          <a:xfrm>
            <a:off x="6659862" y="5224603"/>
            <a:ext cx="1008667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L(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algn="ctr"/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TW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zh-TW" altLang="en-US" sz="24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23E6602-7866-4131-B9EC-4C25A1549E1F}"/>
              </a:ext>
            </a:extLst>
          </p:cNvPr>
          <p:cNvCxnSpPr>
            <a:cxnSpLocks/>
          </p:cNvCxnSpPr>
          <p:nvPr/>
        </p:nvCxnSpPr>
        <p:spPr>
          <a:xfrm>
            <a:off x="2808288" y="2898775"/>
            <a:ext cx="1448777" cy="116364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41EA8FC-250B-4951-A132-CF66650B912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867803" y="2884265"/>
            <a:ext cx="3371775" cy="197887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6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30" grpId="0" animBg="1"/>
      <p:bldP spid="38" grpId="0" animBg="1"/>
      <p:bldP spid="39" grpId="0" animBg="1"/>
      <p:bldP spid="40" grpId="0" animBg="1"/>
      <p:bldP spid="32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229CD-CCC1-4DA0-AEA3-42F6EBBA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Saddle point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Saddle point - Wikipedia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7E81D2-3BAA-4C5A-B55E-58A662FC6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88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89030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6768752" cy="4824536"/>
          </a:xfrm>
        </p:spPr>
      </p:pic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3600" dirty="0"/>
              <a:t>The learning processes on loss surface contours</a:t>
            </a:r>
            <a:endParaRPr lang="zh-TW" altLang="en-US" sz="3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9512" y="6093296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</a:t>
            </a:r>
            <a:r>
              <a:rPr lang="en-US" altLang="zh-TW">
                <a:hlinkClick r:id="rId3"/>
              </a:rPr>
              <a:t>://towardsdatascience.com/types-of-optimization-algorithms-used-in-neural-networks-and-ways-to-optimize-gradient-95ae5d39529f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20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內容版面配置區 2"/>
          <p:cNvSpPr>
            <a:spLocks noGrp="1"/>
          </p:cNvSpPr>
          <p:nvPr>
            <p:ph idx="1"/>
          </p:nvPr>
        </p:nvSpPr>
        <p:spPr>
          <a:xfrm>
            <a:off x="107504" y="4509120"/>
            <a:ext cx="9036496" cy="22322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Reference: </a:t>
            </a: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buAutoNum type="arabicPeriod"/>
            </a:pPr>
            <a:r>
              <a:rPr lang="en-US" altLang="zh-TW" dirty="0">
                <a:hlinkClick r:id="rId3"/>
              </a:rPr>
              <a:t>https://en.wikipedia.org/wiki/Test_functions_for_optimization</a:t>
            </a:r>
            <a:r>
              <a:rPr lang="en-US" altLang="zh-TW" dirty="0"/>
              <a:t> : </a:t>
            </a:r>
            <a:r>
              <a:rPr lang="en-US" altLang="zh-TW" u="sng" dirty="0">
                <a:hlinkClick r:id="rId4" tooltip="Beale function (page does not exist)"/>
              </a:rPr>
              <a:t>Beale function</a:t>
            </a:r>
            <a:endParaRPr lang="en-US" altLang="zh-TW" u="sng" dirty="0"/>
          </a:p>
          <a:p>
            <a:pPr marL="514350" indent="-514350">
              <a:lnSpc>
                <a:spcPct val="90000"/>
              </a:lnSpc>
              <a:spcBef>
                <a:spcPct val="0"/>
              </a:spcBef>
              <a:buAutoNum type="arabicPeriod"/>
            </a:pPr>
            <a:r>
              <a:rPr lang="en-US" altLang="zh-TW" dirty="0"/>
              <a:t>An overview of gradient descent optimization algorithms.pdf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4E483-46DD-4534-AA70-741872FD6BD7}" type="slidenum"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8917" name="Εικόνα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70485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1143000"/>
          </a:xfrm>
        </p:spPr>
        <p:txBody>
          <a:bodyPr/>
          <a:lstStyle/>
          <a:p>
            <a:pPr algn="ctr"/>
            <a:r>
              <a:rPr lang="en-US" altLang="zh-TW" sz="3600" dirty="0"/>
              <a:t>The learning processes</a:t>
            </a:r>
            <a:r>
              <a:rPr lang="zh-TW" altLang="en-US" sz="3600" dirty="0"/>
              <a:t> </a:t>
            </a:r>
            <a:r>
              <a:rPr lang="en-US" altLang="zh-TW" sz="3600" dirty="0"/>
              <a:t>on the saddle point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2505893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Comparison-of-Adam-to-Other-Optimization-Algorithms-Training-a-Multilayer-Perceptron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204818" cy="4839014"/>
          </a:xfrm>
        </p:spPr>
      </p:pic>
    </p:spTree>
    <p:extLst>
      <p:ext uri="{BB962C8B-B14F-4D97-AF65-F5344CB8AC3E}">
        <p14:creationId xmlns:p14="http://schemas.microsoft.com/office/powerpoint/2010/main" val="409536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135</Words>
  <Application>Microsoft Office PowerPoint</Application>
  <PresentationFormat>如螢幕大小 (4:3)</PresentationFormat>
  <Paragraphs>33</Paragraphs>
  <Slides>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佈景主題</vt:lpstr>
      <vt:lpstr>A key issue: the gradient descent and its variants never guarantee a global minimum </vt:lpstr>
      <vt:lpstr>Learning Dilemma</vt:lpstr>
      <vt:lpstr>Saddle point (Saddle point - Wikipedia)</vt:lpstr>
      <vt:lpstr>The learning processes on loss surface contours</vt:lpstr>
      <vt:lpstr>The learning processes on the saddle point</vt:lpstr>
      <vt:lpstr>Comparison-of-Adam-to-Other-Optimization-Algorithms-Training-a-Multilayer-Perceptron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 never guarantees global minima</dc:title>
  <dc:creator>Tsai</dc:creator>
  <cp:lastModifiedBy>johnny chen</cp:lastModifiedBy>
  <cp:revision>13</cp:revision>
  <dcterms:created xsi:type="dcterms:W3CDTF">2019-11-22T08:48:14Z</dcterms:created>
  <dcterms:modified xsi:type="dcterms:W3CDTF">2023-03-13T08:29:28Z</dcterms:modified>
</cp:coreProperties>
</file>